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8" r:id="rId3"/>
    <p:sldId id="259" r:id="rId4"/>
    <p:sldId id="260" r:id="rId5"/>
    <p:sldId id="261" r:id="rId6"/>
    <p:sldId id="262" r:id="rId7"/>
    <p:sldId id="267" r:id="rId8"/>
    <p:sldId id="264" r:id="rId9"/>
    <p:sldId id="265" r:id="rId10"/>
    <p:sldId id="266" r:id="rId11"/>
    <p:sldId id="268" r:id="rId12"/>
    <p:sldId id="257" r:id="rId1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spTree>
      <p:nvGrpSpPr>
        <p:cNvPr id="1" name=""/>
        <p:cNvGrpSpPr/>
        <p:nvPr/>
      </p:nvGrpSpPr>
      <p:grpSpPr>
        <a:xfrm>
          <a:off x="0" y="0"/>
          <a:ext cx="0" cy="0"/>
          <a:chOff x="0" y="0"/>
          <a:chExt cx="0" cy="0"/>
        </a:xfrm>
      </p:grpSpPr>
      <p:sp>
        <p:nvSpPr>
          <p:cNvPr id="10" name="Pravokutni trokut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Naslov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hr-HR" smtClean="0"/>
              <a:t>Kliknite da biste uredili stil naslova matrice</a:t>
            </a:r>
            <a:endParaRPr kumimoji="0" lang="en-US"/>
          </a:p>
        </p:txBody>
      </p:sp>
      <p:sp>
        <p:nvSpPr>
          <p:cNvPr id="17" name="Podnaslov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r-HR" smtClean="0"/>
              <a:t>Kliknite da biste uredili stil podnaslova matrice</a:t>
            </a:r>
            <a:endParaRPr kumimoji="0" lang="en-US"/>
          </a:p>
        </p:txBody>
      </p:sp>
      <p:grpSp>
        <p:nvGrpSpPr>
          <p:cNvPr id="2" name="Grupa 1"/>
          <p:cNvGrpSpPr/>
          <p:nvPr/>
        </p:nvGrpSpPr>
        <p:grpSpPr>
          <a:xfrm>
            <a:off x="-3765" y="4953000"/>
            <a:ext cx="9147765" cy="1912088"/>
            <a:chOff x="-3765" y="4832896"/>
            <a:chExt cx="9147765" cy="2032192"/>
          </a:xfrm>
        </p:grpSpPr>
        <p:sp>
          <p:nvSpPr>
            <p:cNvPr id="7" name="Prostoručno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Prostoručno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Prostoručno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Ravni poveznik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Rezervirano mjesto datuma 29"/>
          <p:cNvSpPr>
            <a:spLocks noGrp="1"/>
          </p:cNvSpPr>
          <p:nvPr>
            <p:ph type="dt" sz="half" idx="10"/>
          </p:nvPr>
        </p:nvSpPr>
        <p:spPr/>
        <p:txBody>
          <a:bodyPr/>
          <a:lstStyle>
            <a:lvl1pPr>
              <a:defRPr>
                <a:solidFill>
                  <a:srgbClr val="FFFFFF"/>
                </a:solidFill>
              </a:defRPr>
            </a:lvl1pPr>
            <a:extLst/>
          </a:lstStyle>
          <a:p>
            <a:fld id="{F6D34F32-44EE-49C7-BDED-294BCCF87AF4}" type="datetimeFigureOut">
              <a:rPr lang="hr-HR" smtClean="0"/>
              <a:pPr/>
              <a:t>13.9.2017.</a:t>
            </a:fld>
            <a:endParaRPr lang="hr-HR"/>
          </a:p>
        </p:txBody>
      </p:sp>
      <p:sp>
        <p:nvSpPr>
          <p:cNvPr id="19" name="Rezervirano mjesto podnožja 18"/>
          <p:cNvSpPr>
            <a:spLocks noGrp="1"/>
          </p:cNvSpPr>
          <p:nvPr>
            <p:ph type="ftr" sz="quarter" idx="11"/>
          </p:nvPr>
        </p:nvSpPr>
        <p:spPr/>
        <p:txBody>
          <a:bodyPr/>
          <a:lstStyle>
            <a:lvl1pPr>
              <a:defRPr>
                <a:solidFill>
                  <a:schemeClr val="accent1">
                    <a:tint val="20000"/>
                  </a:schemeClr>
                </a:solidFill>
              </a:defRPr>
            </a:lvl1pPr>
            <a:extLst/>
          </a:lstStyle>
          <a:p>
            <a:endParaRPr lang="hr-HR"/>
          </a:p>
        </p:txBody>
      </p:sp>
      <p:sp>
        <p:nvSpPr>
          <p:cNvPr id="27" name="Rezervirano mjesto broja slajda 26"/>
          <p:cNvSpPr>
            <a:spLocks noGrp="1"/>
          </p:cNvSpPr>
          <p:nvPr>
            <p:ph type="sldNum" sz="quarter" idx="12"/>
          </p:nvPr>
        </p:nvSpPr>
        <p:spPr/>
        <p:txBody>
          <a:bodyPr/>
          <a:lstStyle>
            <a:lvl1pPr>
              <a:defRPr>
                <a:solidFill>
                  <a:srgbClr val="FFFFFF"/>
                </a:solidFill>
              </a:defRPr>
            </a:lvl1pPr>
            <a:extLst/>
          </a:lstStyle>
          <a:p>
            <a:fld id="{4F4BAB6C-8EB7-4B2B-A094-04220ED048E3}"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1481329"/>
            <a:ext cx="8229600" cy="4386071"/>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F6D34F32-44EE-49C7-BDED-294BCCF87AF4}" type="datetimeFigureOut">
              <a:rPr lang="hr-HR" smtClean="0"/>
              <a:pPr/>
              <a:t>13.9.2017.</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4F4BAB6C-8EB7-4B2B-A094-04220ED048E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844013" y="274640"/>
            <a:ext cx="1777470" cy="5592761"/>
          </a:xfrm>
        </p:spPr>
        <p:txBody>
          <a:bodyPr vert="eaVert"/>
          <a:lstStyle>
            <a:extLs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41"/>
            <a:ext cx="6324600" cy="5592760"/>
          </a:xfrm>
        </p:spPr>
        <p:txBody>
          <a:bodyPr vert="eaVert"/>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F6D34F32-44EE-49C7-BDED-294BCCF87AF4}" type="datetimeFigureOut">
              <a:rPr lang="hr-HR" smtClean="0"/>
              <a:pPr/>
              <a:t>13.9.2017.</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4F4BAB6C-8EB7-4B2B-A094-04220ED048E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extLst/>
          </a:lstStyle>
          <a:p>
            <a:fld id="{F6D34F32-44EE-49C7-BDED-294BCCF87AF4}" type="datetimeFigureOut">
              <a:rPr lang="hr-HR" smtClean="0"/>
              <a:pPr/>
              <a:t>13.9.2017.</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4F4BAB6C-8EB7-4B2B-A094-04220ED048E3}" type="slidenum">
              <a:rPr lang="hr-HR" smtClean="0"/>
              <a:pPr/>
              <a:t>‹#›</a:t>
            </a:fld>
            <a:endParaRPr lang="hr-HR"/>
          </a:p>
        </p:txBody>
      </p:sp>
      <p:sp>
        <p:nvSpPr>
          <p:cNvPr id="7" name="Naslov 6"/>
          <p:cNvSpPr>
            <a:spLocks noGrp="1"/>
          </p:cNvSpPr>
          <p:nvPr>
            <p:ph type="title"/>
          </p:nvPr>
        </p:nvSpPr>
        <p:spPr/>
        <p:txBody>
          <a:bodyPr rtlCol="0"/>
          <a:lstStyle>
            <a:extLst/>
          </a:lstStyle>
          <a:p>
            <a:r>
              <a:rPr kumimoji="0" lang="hr-HR" smtClean="0"/>
              <a:t>Kliknite da biste uredili stil naslova matrice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bg>
      <p:bgRef idx="1002">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p:txBody>
          <a:bodyPr/>
          <a:lstStyle>
            <a:extLst/>
          </a:lstStyle>
          <a:p>
            <a:fld id="{F6D34F32-44EE-49C7-BDED-294BCCF87AF4}" type="datetimeFigureOut">
              <a:rPr lang="hr-HR" smtClean="0"/>
              <a:pPr/>
              <a:t>13.9.2017.</a:t>
            </a:fld>
            <a:endParaRPr lang="hr-HR"/>
          </a:p>
        </p:txBody>
      </p:sp>
      <p:sp>
        <p:nvSpPr>
          <p:cNvPr id="5" name="Rezervirano mjesto podnožja 4"/>
          <p:cNvSpPr>
            <a:spLocks noGrp="1"/>
          </p:cNvSpPr>
          <p:nvPr>
            <p:ph type="ftr" sz="quarter" idx="11"/>
          </p:nvPr>
        </p:nvSpPr>
        <p:spPr/>
        <p:txBody>
          <a:bodyPr/>
          <a:lstStyle>
            <a:extLst/>
          </a:lstStyle>
          <a:p>
            <a:endParaRPr lang="hr-HR"/>
          </a:p>
        </p:txBody>
      </p:sp>
      <p:sp>
        <p:nvSpPr>
          <p:cNvPr id="6" name="Rezervirano mjesto broja slajda 5"/>
          <p:cNvSpPr>
            <a:spLocks noGrp="1"/>
          </p:cNvSpPr>
          <p:nvPr>
            <p:ph type="sldNum" sz="quarter" idx="12"/>
          </p:nvPr>
        </p:nvSpPr>
        <p:spPr/>
        <p:txBody>
          <a:bodyPr/>
          <a:lstStyle>
            <a:extLst/>
          </a:lstStyle>
          <a:p>
            <a:fld id="{4F4BAB6C-8EB7-4B2B-A094-04220ED048E3}" type="slidenum">
              <a:rPr lang="hr-HR" smtClean="0"/>
              <a:pPr/>
              <a:t>‹#›</a:t>
            </a:fld>
            <a:endParaRPr lang="hr-HR"/>
          </a:p>
        </p:txBody>
      </p:sp>
      <p:sp>
        <p:nvSpPr>
          <p:cNvPr id="7" name="Š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Š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bg>
      <p:bgRef idx="1002">
        <a:schemeClr val="bg1"/>
      </p:bgRef>
    </p:bg>
    <p:spTree>
      <p:nvGrpSpPr>
        <p:cNvPr id="1" name=""/>
        <p:cNvGrpSpPr/>
        <p:nvPr/>
      </p:nvGrpSpPr>
      <p:grpSpPr>
        <a:xfrm>
          <a:off x="0" y="0"/>
          <a:ext cx="0" cy="0"/>
          <a:chOff x="0" y="0"/>
          <a:chExt cx="0" cy="0"/>
        </a:xfrm>
      </p:grpSpPr>
      <p:sp>
        <p:nvSpPr>
          <p:cNvPr id="3" name="Rezervirano mjesto sadržaja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p:txBody>
          <a:bodyPr/>
          <a:lstStyle>
            <a:extLst/>
          </a:lstStyle>
          <a:p>
            <a:fld id="{F6D34F32-44EE-49C7-BDED-294BCCF87AF4}" type="datetimeFigureOut">
              <a:rPr lang="hr-HR" smtClean="0"/>
              <a:pPr/>
              <a:t>13.9.2017.</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4F4BAB6C-8EB7-4B2B-A094-04220ED048E3}" type="slidenum">
              <a:rPr lang="hr-HR" smtClean="0"/>
              <a:pPr/>
              <a:t>‹#›</a:t>
            </a:fld>
            <a:endParaRPr lang="hr-HR"/>
          </a:p>
        </p:txBody>
      </p:sp>
      <p:sp>
        <p:nvSpPr>
          <p:cNvPr id="8" name="Naslov 7"/>
          <p:cNvSpPr>
            <a:spLocks noGrp="1"/>
          </p:cNvSpPr>
          <p:nvPr>
            <p:ph type="title"/>
          </p:nvPr>
        </p:nvSpPr>
        <p:spPr/>
        <p:txBody>
          <a:bodyPr rtlCol="0"/>
          <a:lstStyle>
            <a:extLst/>
          </a:lstStyle>
          <a:p>
            <a:r>
              <a:rPr kumimoji="0" lang="hr-HR" smtClean="0"/>
              <a:t>Kliknite da biste uredili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8229600" cy="1143000"/>
          </a:xfrm>
        </p:spPr>
        <p:txBody>
          <a:bodyPr anchor="ctr"/>
          <a:lstStyle>
            <a:lvl1pPr>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p:txBody>
          <a:bodyPr/>
          <a:lstStyle>
            <a:extLst/>
          </a:lstStyle>
          <a:p>
            <a:fld id="{F6D34F32-44EE-49C7-BDED-294BCCF87AF4}" type="datetimeFigureOut">
              <a:rPr lang="hr-HR" smtClean="0"/>
              <a:pPr/>
              <a:t>13.9.2017.</a:t>
            </a:fld>
            <a:endParaRPr lang="hr-HR"/>
          </a:p>
        </p:txBody>
      </p:sp>
      <p:sp>
        <p:nvSpPr>
          <p:cNvPr id="8" name="Rezervirano mjesto podnožja 7"/>
          <p:cNvSpPr>
            <a:spLocks noGrp="1"/>
          </p:cNvSpPr>
          <p:nvPr>
            <p:ph type="ftr" sz="quarter" idx="11"/>
          </p:nvPr>
        </p:nvSpPr>
        <p:spPr/>
        <p:txBody>
          <a:bodyPr/>
          <a:lstStyle>
            <a:extLst/>
          </a:lstStyle>
          <a:p>
            <a:endParaRPr lang="hr-HR"/>
          </a:p>
        </p:txBody>
      </p:sp>
      <p:sp>
        <p:nvSpPr>
          <p:cNvPr id="9" name="Rezervirano mjesto broja slajda 8"/>
          <p:cNvSpPr>
            <a:spLocks noGrp="1"/>
          </p:cNvSpPr>
          <p:nvPr>
            <p:ph type="sldNum" sz="quarter" idx="12"/>
          </p:nvPr>
        </p:nvSpPr>
        <p:spPr/>
        <p:txBody>
          <a:bodyPr/>
          <a:lstStyle>
            <a:extLst/>
          </a:lstStyle>
          <a:p>
            <a:fld id="{4F4BAB6C-8EB7-4B2B-A094-04220ED048E3}"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bg>
      <p:bgRef idx="1002">
        <a:schemeClr val="bg1"/>
      </p:bgRef>
    </p:bg>
    <p:spTree>
      <p:nvGrpSpPr>
        <p:cNvPr id="1" name=""/>
        <p:cNvGrpSpPr/>
        <p:nvPr/>
      </p:nvGrpSpPr>
      <p:grpSpPr>
        <a:xfrm>
          <a:off x="0" y="0"/>
          <a:ext cx="0" cy="0"/>
          <a:chOff x="0" y="0"/>
          <a:chExt cx="0" cy="0"/>
        </a:xfrm>
      </p:grpSpPr>
      <p:sp>
        <p:nvSpPr>
          <p:cNvPr id="3" name="Rezervirano mjesto datuma 2"/>
          <p:cNvSpPr>
            <a:spLocks noGrp="1"/>
          </p:cNvSpPr>
          <p:nvPr>
            <p:ph type="dt" sz="half" idx="10"/>
          </p:nvPr>
        </p:nvSpPr>
        <p:spPr/>
        <p:txBody>
          <a:bodyPr/>
          <a:lstStyle>
            <a:extLst/>
          </a:lstStyle>
          <a:p>
            <a:fld id="{F6D34F32-44EE-49C7-BDED-294BCCF87AF4}" type="datetimeFigureOut">
              <a:rPr lang="hr-HR" smtClean="0"/>
              <a:pPr/>
              <a:t>13.9.2017.</a:t>
            </a:fld>
            <a:endParaRPr lang="hr-HR"/>
          </a:p>
        </p:txBody>
      </p:sp>
      <p:sp>
        <p:nvSpPr>
          <p:cNvPr id="4" name="Rezervirano mjesto podnožja 3"/>
          <p:cNvSpPr>
            <a:spLocks noGrp="1"/>
          </p:cNvSpPr>
          <p:nvPr>
            <p:ph type="ftr" sz="quarter" idx="11"/>
          </p:nvPr>
        </p:nvSpPr>
        <p:spPr/>
        <p:txBody>
          <a:bodyPr/>
          <a:lstStyle>
            <a:extLst/>
          </a:lstStyle>
          <a:p>
            <a:endParaRPr lang="hr-HR"/>
          </a:p>
        </p:txBody>
      </p:sp>
      <p:sp>
        <p:nvSpPr>
          <p:cNvPr id="5" name="Rezervirano mjesto broja slajda 4"/>
          <p:cNvSpPr>
            <a:spLocks noGrp="1"/>
          </p:cNvSpPr>
          <p:nvPr>
            <p:ph type="sldNum" sz="quarter" idx="12"/>
          </p:nvPr>
        </p:nvSpPr>
        <p:spPr/>
        <p:txBody>
          <a:bodyPr/>
          <a:lstStyle>
            <a:extLst/>
          </a:lstStyle>
          <a:p>
            <a:fld id="{4F4BAB6C-8EB7-4B2B-A094-04220ED048E3}" type="slidenum">
              <a:rPr lang="hr-HR" smtClean="0"/>
              <a:pPr/>
              <a:t>‹#›</a:t>
            </a:fld>
            <a:endParaRPr lang="hr-HR"/>
          </a:p>
        </p:txBody>
      </p:sp>
      <p:sp>
        <p:nvSpPr>
          <p:cNvPr id="6" name="Naslov 5"/>
          <p:cNvSpPr>
            <a:spLocks noGrp="1"/>
          </p:cNvSpPr>
          <p:nvPr>
            <p:ph type="title"/>
          </p:nvPr>
        </p:nvSpPr>
        <p:spPr/>
        <p:txBody>
          <a:bodyPr rtlCol="0"/>
          <a:lstStyle>
            <a:extLst/>
          </a:lstStyle>
          <a:p>
            <a:r>
              <a:rPr kumimoji="0" lang="hr-HR" smtClean="0"/>
              <a:t>Kliknite da biste uredili stil naslova matrice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extLst/>
          </a:lstStyle>
          <a:p>
            <a:fld id="{F6D34F32-44EE-49C7-BDED-294BCCF87AF4}" type="datetimeFigureOut">
              <a:rPr lang="hr-HR" smtClean="0"/>
              <a:pPr/>
              <a:t>13.9.2017.</a:t>
            </a:fld>
            <a:endParaRPr lang="hr-HR"/>
          </a:p>
        </p:txBody>
      </p:sp>
      <p:sp>
        <p:nvSpPr>
          <p:cNvPr id="3" name="Rezervirano mjesto podnožja 2"/>
          <p:cNvSpPr>
            <a:spLocks noGrp="1"/>
          </p:cNvSpPr>
          <p:nvPr>
            <p:ph type="ftr" sz="quarter" idx="11"/>
          </p:nvPr>
        </p:nvSpPr>
        <p:spPr/>
        <p:txBody>
          <a:bodyPr/>
          <a:lstStyle>
            <a:extLst/>
          </a:lstStyle>
          <a:p>
            <a:endParaRPr lang="hr-HR"/>
          </a:p>
        </p:txBody>
      </p:sp>
      <p:sp>
        <p:nvSpPr>
          <p:cNvPr id="4" name="Rezervirano mjesto broja slajda 3"/>
          <p:cNvSpPr>
            <a:spLocks noGrp="1"/>
          </p:cNvSpPr>
          <p:nvPr>
            <p:ph type="sldNum" sz="quarter" idx="12"/>
          </p:nvPr>
        </p:nvSpPr>
        <p:spPr/>
        <p:txBody>
          <a:bodyPr/>
          <a:lstStyle>
            <a:extLst/>
          </a:lstStyle>
          <a:p>
            <a:fld id="{4F4BAB6C-8EB7-4B2B-A094-04220ED048E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3">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6727032" y="6407944"/>
            <a:ext cx="1920240" cy="365760"/>
          </a:xfrm>
        </p:spPr>
        <p:txBody>
          <a:bodyPr/>
          <a:lstStyle>
            <a:extLst/>
          </a:lstStyle>
          <a:p>
            <a:fld id="{F6D34F32-44EE-49C7-BDED-294BCCF87AF4}" type="datetimeFigureOut">
              <a:rPr lang="hr-HR" smtClean="0"/>
              <a:pPr/>
              <a:t>13.9.2017.</a:t>
            </a:fld>
            <a:endParaRPr lang="hr-HR"/>
          </a:p>
        </p:txBody>
      </p:sp>
      <p:sp>
        <p:nvSpPr>
          <p:cNvPr id="6" name="Rezervirano mjesto podnožja 5"/>
          <p:cNvSpPr>
            <a:spLocks noGrp="1"/>
          </p:cNvSpPr>
          <p:nvPr>
            <p:ph type="ftr" sz="quarter" idx="11"/>
          </p:nvPr>
        </p:nvSpPr>
        <p:spPr/>
        <p:txBody>
          <a:bodyPr/>
          <a:lstStyle>
            <a:extLst/>
          </a:lstStyle>
          <a:p>
            <a:endParaRPr lang="hr-HR"/>
          </a:p>
        </p:txBody>
      </p:sp>
      <p:sp>
        <p:nvSpPr>
          <p:cNvPr id="7" name="Rezervirano mjesto broja slajda 6"/>
          <p:cNvSpPr>
            <a:spLocks noGrp="1"/>
          </p:cNvSpPr>
          <p:nvPr>
            <p:ph type="sldNum" sz="quarter" idx="12"/>
          </p:nvPr>
        </p:nvSpPr>
        <p:spPr/>
        <p:txBody>
          <a:bodyPr/>
          <a:lstStyle>
            <a:extLst/>
          </a:lstStyle>
          <a:p>
            <a:fld id="{4F4BAB6C-8EB7-4B2B-A094-04220ED048E3}"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1"/>
      </p:bgRef>
    </p:bg>
    <p:spTree>
      <p:nvGrpSpPr>
        <p:cNvPr id="1" name=""/>
        <p:cNvGrpSpPr/>
        <p:nvPr/>
      </p:nvGrpSpPr>
      <p:grpSpPr>
        <a:xfrm>
          <a:off x="0" y="0"/>
          <a:ext cx="0" cy="0"/>
          <a:chOff x="0" y="0"/>
          <a:chExt cx="0" cy="0"/>
        </a:xfrm>
      </p:grpSpPr>
      <p:sp>
        <p:nvSpPr>
          <p:cNvPr id="4" name="Rezervirano mjesto teksta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hr-HR" smtClean="0"/>
              <a:t>Kliknite da biste uredili stilove teksta matrice</a:t>
            </a:r>
          </a:p>
        </p:txBody>
      </p:sp>
      <p:sp>
        <p:nvSpPr>
          <p:cNvPr id="3" name="Rezervirano mjesto slik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hr-HR" smtClean="0"/>
              <a:t>Pritisnite ikonu za dodavanje slike</a:t>
            </a:r>
            <a:endParaRPr kumimoji="0" lang="en-US" dirty="0"/>
          </a:p>
        </p:txBody>
      </p:sp>
      <p:sp>
        <p:nvSpPr>
          <p:cNvPr id="5" name="Rezervirano mjesto datuma 4"/>
          <p:cNvSpPr>
            <a:spLocks noGrp="1"/>
          </p:cNvSpPr>
          <p:nvPr>
            <p:ph type="dt" sz="half" idx="10"/>
          </p:nvPr>
        </p:nvSpPr>
        <p:spPr/>
        <p:txBody>
          <a:bodyPr/>
          <a:lstStyle>
            <a:lvl1pPr>
              <a:defRPr>
                <a:solidFill>
                  <a:schemeClr val="tx1"/>
                </a:solidFill>
              </a:defRPr>
            </a:lvl1pPr>
            <a:extLst/>
          </a:lstStyle>
          <a:p>
            <a:fld id="{F6D34F32-44EE-49C7-BDED-294BCCF87AF4}" type="datetimeFigureOut">
              <a:rPr lang="hr-HR" smtClean="0"/>
              <a:pPr/>
              <a:t>13.9.2017.</a:t>
            </a:fld>
            <a:endParaRPr lang="hr-HR"/>
          </a:p>
        </p:txBody>
      </p:sp>
      <p:sp>
        <p:nvSpPr>
          <p:cNvPr id="6" name="Rezervirano mjesto podnožja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hr-HR"/>
          </a:p>
        </p:txBody>
      </p:sp>
      <p:sp>
        <p:nvSpPr>
          <p:cNvPr id="7" name="Rezervirano mjesto broja slajda 6"/>
          <p:cNvSpPr>
            <a:spLocks noGrp="1"/>
          </p:cNvSpPr>
          <p:nvPr>
            <p:ph type="sldNum" sz="quarter" idx="12"/>
          </p:nvPr>
        </p:nvSpPr>
        <p:spPr/>
        <p:txBody>
          <a:bodyPr/>
          <a:lstStyle>
            <a:lvl1pPr>
              <a:defRPr>
                <a:solidFill>
                  <a:schemeClr val="tx1"/>
                </a:solidFill>
              </a:defRPr>
            </a:lvl1pPr>
            <a:extLst/>
          </a:lstStyle>
          <a:p>
            <a:fld id="{4F4BAB6C-8EB7-4B2B-A094-04220ED048E3}" type="slidenum">
              <a:rPr lang="hr-HR" smtClean="0"/>
              <a:pPr/>
              <a:t>‹#›</a:t>
            </a:fld>
            <a:endParaRPr lang="hr-HR"/>
          </a:p>
        </p:txBody>
      </p:sp>
      <p:sp>
        <p:nvSpPr>
          <p:cNvPr id="2" name="Naslov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hr-HR" smtClean="0"/>
              <a:t>Kliknite da biste uredili stil naslova matrice</a:t>
            </a:r>
            <a:endParaRPr kumimoji="0" lang="en-US"/>
          </a:p>
        </p:txBody>
      </p:sp>
      <p:sp>
        <p:nvSpPr>
          <p:cNvPr id="8" name="Prostoručno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Prostoručno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Pravokutni trokut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Ravni poveznik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Š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Š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Prostoručno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Prostoručno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Pravokutni trokut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Ravni poveznik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Rezervirano mjesto naslova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hr-HR" smtClean="0"/>
              <a:t>Kliknite da biste uredili stil naslova matrice</a:t>
            </a:r>
            <a:endParaRPr kumimoji="0" lang="en-US"/>
          </a:p>
        </p:txBody>
      </p:sp>
      <p:sp>
        <p:nvSpPr>
          <p:cNvPr id="30" name="Rezervirano mjesto teksta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0" name="Rezervirano mjesto datuma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6D34F32-44EE-49C7-BDED-294BCCF87AF4}" type="datetimeFigureOut">
              <a:rPr lang="hr-HR" smtClean="0"/>
              <a:pPr/>
              <a:t>13.9.2017.</a:t>
            </a:fld>
            <a:endParaRPr lang="hr-HR"/>
          </a:p>
        </p:txBody>
      </p:sp>
      <p:sp>
        <p:nvSpPr>
          <p:cNvPr id="22" name="Rezervirano mjesto podnožja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hr-HR"/>
          </a:p>
        </p:txBody>
      </p:sp>
      <p:sp>
        <p:nvSpPr>
          <p:cNvPr id="18" name="Rezervirano mjesto broja slajda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F4BAB6C-8EB7-4B2B-A094-04220ED048E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t>Mikroračunalo</a:t>
            </a:r>
            <a:endParaRPr lang="hr-H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Stolna (</a:t>
            </a:r>
            <a:r>
              <a:rPr lang="hr-HR" dirty="0" err="1" smtClean="0"/>
              <a:t>desktop</a:t>
            </a:r>
            <a:r>
              <a:rPr lang="hr-HR" dirty="0" smtClean="0"/>
              <a:t>)</a:t>
            </a:r>
          </a:p>
          <a:p>
            <a:r>
              <a:rPr lang="hr-HR" dirty="0" smtClean="0"/>
              <a:t>Prijenosna (</a:t>
            </a:r>
            <a:r>
              <a:rPr lang="hr-HR" dirty="0" err="1" smtClean="0"/>
              <a:t>transportable</a:t>
            </a:r>
            <a:r>
              <a:rPr lang="hr-HR" dirty="0" smtClean="0"/>
              <a:t>, </a:t>
            </a:r>
            <a:r>
              <a:rPr lang="hr-HR" dirty="0" err="1" smtClean="0"/>
              <a:t>portable</a:t>
            </a:r>
            <a:r>
              <a:rPr lang="hr-HR" dirty="0" smtClean="0"/>
              <a:t>)</a:t>
            </a:r>
          </a:p>
          <a:p>
            <a:pPr>
              <a:buNone/>
            </a:pPr>
            <a:endParaRPr lang="hr-HR" dirty="0" smtClean="0"/>
          </a:p>
          <a:p>
            <a:pPr>
              <a:buNone/>
            </a:pPr>
            <a:r>
              <a:rPr lang="hr-HR" dirty="0" smtClean="0"/>
              <a:t>Prijenosna prema dimenzijama se dijele na:</a:t>
            </a:r>
          </a:p>
          <a:p>
            <a:r>
              <a:rPr lang="hr-HR" dirty="0" err="1" smtClean="0"/>
              <a:t>Laptop</a:t>
            </a:r>
            <a:endParaRPr lang="hr-HR" dirty="0" smtClean="0"/>
          </a:p>
          <a:p>
            <a:r>
              <a:rPr lang="hr-HR" dirty="0" err="1" smtClean="0"/>
              <a:t>Notebook</a:t>
            </a:r>
            <a:endParaRPr lang="hr-HR" dirty="0" smtClean="0"/>
          </a:p>
          <a:p>
            <a:r>
              <a:rPr lang="hr-HR" dirty="0" smtClean="0"/>
              <a:t>Džepna računala (dlanovnici)</a:t>
            </a:r>
          </a:p>
          <a:p>
            <a:r>
              <a:rPr lang="hr-HR" dirty="0" smtClean="0"/>
              <a:t>Mobilni telefoni</a:t>
            </a:r>
            <a:endParaRPr lang="hr-HR" dirty="0"/>
          </a:p>
        </p:txBody>
      </p:sp>
      <p:sp>
        <p:nvSpPr>
          <p:cNvPr id="3" name="Naslov 2"/>
          <p:cNvSpPr>
            <a:spLocks noGrp="1"/>
          </p:cNvSpPr>
          <p:nvPr>
            <p:ph type="title"/>
          </p:nvPr>
        </p:nvSpPr>
        <p:spPr/>
        <p:txBody>
          <a:bodyPr>
            <a:normAutofit fontScale="90000"/>
          </a:bodyPr>
          <a:lstStyle/>
          <a:p>
            <a:r>
              <a:rPr lang="hr-HR" dirty="0" smtClean="0"/>
              <a:t>Podjela računala s obzirom na prenosivost</a:t>
            </a:r>
            <a:endParaRPr lang="hr-H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 </a:t>
            </a:r>
            <a:r>
              <a:rPr lang="hr-HR" dirty="0"/>
              <a:t>Dva su glavna proizvođača osobnih računala koja su postavila norme kojih se drže svi drugi proizvođači: IBM i Apple. </a:t>
            </a:r>
            <a:endParaRPr lang="hr-HR" dirty="0" smtClean="0"/>
          </a:p>
          <a:p>
            <a:r>
              <a:rPr lang="hr-HR" dirty="0" smtClean="0"/>
              <a:t> </a:t>
            </a:r>
            <a:r>
              <a:rPr lang="hr-HR" dirty="0"/>
              <a:t>Zato razlikujemo osobna računala sukladna IBM-ovim i osobna računala sukladna Apple-ovim računalima. </a:t>
            </a:r>
          </a:p>
        </p:txBody>
      </p:sp>
      <p:sp>
        <p:nvSpPr>
          <p:cNvPr id="3" name="Naslov 2"/>
          <p:cNvSpPr>
            <a:spLocks noGrp="1"/>
          </p:cNvSpPr>
          <p:nvPr>
            <p:ph type="title"/>
          </p:nvPr>
        </p:nvSpPr>
        <p:spPr/>
        <p:txBody>
          <a:bodyPr>
            <a:normAutofit fontScale="90000"/>
          </a:bodyPr>
          <a:lstStyle/>
          <a:p>
            <a:r>
              <a:rPr lang="hr-HR" dirty="0"/>
              <a:t>Podjela prema proizvođačkom standardu </a:t>
            </a:r>
          </a:p>
        </p:txBody>
      </p:sp>
    </p:spTree>
    <p:extLst>
      <p:ext uri="{BB962C8B-B14F-4D97-AF65-F5344CB8AC3E}">
        <p14:creationId xmlns:p14="http://schemas.microsoft.com/office/powerpoint/2010/main" val="1296021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755576" y="764704"/>
            <a:ext cx="6912768" cy="532859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20688"/>
            <a:ext cx="8229600" cy="5505475"/>
          </a:xfrm>
        </p:spPr>
        <p:txBody>
          <a:bodyPr/>
          <a:lstStyle/>
          <a:p>
            <a:r>
              <a:rPr lang="hr-HR" dirty="0" smtClean="0"/>
              <a:t>Mikroračunalo je računalo koje ima:</a:t>
            </a:r>
          </a:p>
          <a:p>
            <a:pPr>
              <a:buFont typeface="Wingdings" pitchFamily="2" charset="2"/>
              <a:buChar char="ü"/>
            </a:pPr>
            <a:r>
              <a:rPr lang="hr-HR" dirty="0" smtClean="0"/>
              <a:t>CPU izvedenu u LSI ili VLSI tehnologiji-mikroprocesor</a:t>
            </a:r>
          </a:p>
          <a:p>
            <a:pPr>
              <a:buFont typeface="Wingdings" pitchFamily="2" charset="2"/>
              <a:buChar char="ü"/>
            </a:pPr>
            <a:r>
              <a:rPr lang="hr-HR" dirty="0" smtClean="0"/>
              <a:t>Memorijske module</a:t>
            </a:r>
          </a:p>
          <a:p>
            <a:pPr>
              <a:buFont typeface="Wingdings" pitchFamily="2" charset="2"/>
              <a:buChar char="ü"/>
            </a:pPr>
            <a:r>
              <a:rPr lang="hr-HR" dirty="0" smtClean="0"/>
              <a:t>Ulazno/izlazne module</a:t>
            </a:r>
          </a:p>
          <a:p>
            <a:pPr>
              <a:buFont typeface="Wingdings" pitchFamily="2" charset="2"/>
              <a:buChar char="ü"/>
            </a:pPr>
            <a:r>
              <a:rPr lang="hr-HR" dirty="0" smtClean="0"/>
              <a:t>Module posebne namjene</a:t>
            </a:r>
          </a:p>
          <a:p>
            <a:pPr>
              <a:buFont typeface="Wingdings" pitchFamily="2" charset="2"/>
              <a:buChar char="ü"/>
            </a:pPr>
            <a:r>
              <a:rPr lang="hr-HR" dirty="0" smtClean="0"/>
              <a:t>Pomoćne sklopove (generator signala vremenskog vođenja-takt, napajanje, …</a:t>
            </a:r>
          </a:p>
          <a:p>
            <a:endParaRPr lang="hr-H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620688"/>
            <a:ext cx="8229600" cy="5505475"/>
          </a:xfrm>
        </p:spPr>
        <p:txBody>
          <a:bodyPr/>
          <a:lstStyle/>
          <a:p>
            <a:r>
              <a:rPr lang="hr-HR" dirty="0" smtClean="0"/>
              <a:t>Naziv mikroprocesor postupno je počeo gubiti prvotno značenje. Danas obično granicu između mikroprocesora i procesora postavljamo prema širini podatkovne sabirnice.  Pri tom 8-bitne i 16-bitne komponente nazivamo mikroprocesorima, dok 32-bitne i 64-bitne kao i veće komponente nazivamo procesorima. Naziv procesor se koristi u širem smislu te tako obuhvaća i mikroprocesor.</a:t>
            </a:r>
            <a:endParaRPr lang="hr-H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p:txBody>
          <a:bodyPr/>
          <a:lstStyle/>
          <a:p>
            <a:pPr>
              <a:buNone/>
            </a:pPr>
            <a:r>
              <a:rPr lang="hr-HR" dirty="0" smtClean="0"/>
              <a:t>Prema namjeni se dijele na :</a:t>
            </a:r>
          </a:p>
          <a:p>
            <a:pPr>
              <a:buFont typeface="Wingdings" pitchFamily="2" charset="2"/>
              <a:buChar char="Ø"/>
            </a:pPr>
            <a:r>
              <a:rPr lang="hr-HR" dirty="0" smtClean="0"/>
              <a:t>Procesna računala</a:t>
            </a:r>
          </a:p>
          <a:p>
            <a:pPr>
              <a:buFont typeface="Wingdings" pitchFamily="2" charset="2"/>
              <a:buChar char="Ø"/>
            </a:pPr>
            <a:r>
              <a:rPr lang="hr-HR" dirty="0" err="1" smtClean="0"/>
              <a:t>Ugradbena</a:t>
            </a:r>
            <a:r>
              <a:rPr lang="hr-HR" dirty="0" smtClean="0"/>
              <a:t> računala</a:t>
            </a:r>
          </a:p>
          <a:p>
            <a:pPr>
              <a:buFont typeface="Wingdings" pitchFamily="2" charset="2"/>
              <a:buChar char="Ø"/>
            </a:pPr>
            <a:r>
              <a:rPr lang="hr-HR" dirty="0" smtClean="0"/>
              <a:t>Računala opće namjene</a:t>
            </a:r>
          </a:p>
          <a:p>
            <a:pPr>
              <a:buFont typeface="Wingdings" pitchFamily="2" charset="2"/>
              <a:buChar char="Ø"/>
            </a:pPr>
            <a:endParaRPr lang="hr-HR" dirty="0"/>
          </a:p>
        </p:txBody>
      </p:sp>
      <p:sp>
        <p:nvSpPr>
          <p:cNvPr id="2" name="Naslov 1"/>
          <p:cNvSpPr>
            <a:spLocks noGrp="1"/>
          </p:cNvSpPr>
          <p:nvPr>
            <p:ph type="title"/>
          </p:nvPr>
        </p:nvSpPr>
        <p:spPr/>
        <p:txBody>
          <a:bodyPr/>
          <a:lstStyle/>
          <a:p>
            <a:r>
              <a:rPr lang="hr-HR" dirty="0" smtClean="0"/>
              <a:t>Vrste računala danas</a:t>
            </a:r>
            <a:endParaRPr lang="hr-H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fontScale="92500" lnSpcReduction="10000"/>
          </a:bodyPr>
          <a:lstStyle/>
          <a:p>
            <a:pPr>
              <a:buNone/>
            </a:pPr>
            <a:r>
              <a:rPr lang="hr-HR" dirty="0" smtClean="0"/>
              <a:t>Ova računala nadziru odvijanje različitih procesa. Projektirana su za obavljanje samo jednog zadatke. Najčešća im je primjena u procesu proizvodnje. Glavna značajka je da zahtijevaju jednostavno rukovanje. </a:t>
            </a:r>
            <a:r>
              <a:rPr lang="hr-HR" dirty="0" err="1" smtClean="0"/>
              <a:t>Npr</a:t>
            </a:r>
            <a:r>
              <a:rPr lang="hr-HR" dirty="0" smtClean="0"/>
              <a:t>. Radnik u automatskoj lakirnici automobila pritiskom na jedan određeni gumb naredi računalu da zapamti pokrete mehaničke ruke kojom nanosi boju na karoseriju automobila. Kad je zadovoljan rezultatom, pritiskom na drugi gumb naredi računalu da isti postupak ponovi na sljedećim nadolazećim karoserijama.</a:t>
            </a:r>
            <a:endParaRPr lang="hr-HR" dirty="0"/>
          </a:p>
        </p:txBody>
      </p:sp>
      <p:sp>
        <p:nvSpPr>
          <p:cNvPr id="3" name="Naslov 2"/>
          <p:cNvSpPr>
            <a:spLocks noGrp="1"/>
          </p:cNvSpPr>
          <p:nvPr>
            <p:ph type="title"/>
          </p:nvPr>
        </p:nvSpPr>
        <p:spPr/>
        <p:txBody>
          <a:bodyPr/>
          <a:lstStyle/>
          <a:p>
            <a:r>
              <a:rPr lang="hr-HR" dirty="0" smtClean="0"/>
              <a:t>Procesna računala</a:t>
            </a:r>
            <a:endParaRPr lang="hr-H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Također su projektirana za obavljanje određene zadaće. Nalazimo ih u uređajima za široku potrošnju kao što su televizori, kamere, pisači, perilice, automobili …</a:t>
            </a:r>
          </a:p>
          <a:p>
            <a:r>
              <a:rPr lang="hr-HR" dirty="0" smtClean="0"/>
              <a:t>U tim uređajima ona nadziru korisnička sučelja, upravljaju radom sklopovlja te obavljaju obradu karakterističnu za taj uređaj.</a:t>
            </a:r>
          </a:p>
        </p:txBody>
      </p:sp>
      <p:sp>
        <p:nvSpPr>
          <p:cNvPr id="3" name="Naslov 2"/>
          <p:cNvSpPr>
            <a:spLocks noGrp="1"/>
          </p:cNvSpPr>
          <p:nvPr>
            <p:ph type="title"/>
          </p:nvPr>
        </p:nvSpPr>
        <p:spPr/>
        <p:txBody>
          <a:bodyPr/>
          <a:lstStyle/>
          <a:p>
            <a:r>
              <a:rPr lang="hr-HR" dirty="0" err="1" smtClean="0"/>
              <a:t>Ugradbena</a:t>
            </a:r>
            <a:r>
              <a:rPr lang="hr-HR" dirty="0" smtClean="0"/>
              <a:t> računala</a:t>
            </a:r>
            <a:endParaRPr lang="hr-H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lstStyle/>
          <a:p>
            <a:r>
              <a:rPr lang="hr-HR" dirty="0" smtClean="0"/>
              <a:t>Namijenjena su za brzu prilagodbu prilikom rješavanja različitih zadataka. Danas se primjenjuju gotovo u svim granama ljudske djelatnosti, u poslovne i privatne svrhe.</a:t>
            </a:r>
            <a:endParaRPr lang="hr-HR" dirty="0"/>
          </a:p>
        </p:txBody>
      </p:sp>
      <p:sp>
        <p:nvSpPr>
          <p:cNvPr id="3" name="Naslov 2"/>
          <p:cNvSpPr>
            <a:spLocks noGrp="1"/>
          </p:cNvSpPr>
          <p:nvPr>
            <p:ph type="title"/>
          </p:nvPr>
        </p:nvSpPr>
        <p:spPr/>
        <p:txBody>
          <a:bodyPr/>
          <a:lstStyle/>
          <a:p>
            <a:r>
              <a:rPr lang="hr-HR" dirty="0" smtClean="0"/>
              <a:t>Računala opće namjene</a:t>
            </a:r>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p:txBody>
          <a:bodyPr>
            <a:normAutofit lnSpcReduction="10000"/>
          </a:bodyPr>
          <a:lstStyle/>
          <a:p>
            <a:pPr>
              <a:buFont typeface="Wingdings" pitchFamily="2" charset="2"/>
              <a:buChar char="Ø"/>
            </a:pPr>
            <a:r>
              <a:rPr lang="hr-HR" dirty="0" smtClean="0"/>
              <a:t>Osobna računala (personal </a:t>
            </a:r>
            <a:r>
              <a:rPr lang="hr-HR" dirty="0" err="1" smtClean="0"/>
              <a:t>computer</a:t>
            </a:r>
            <a:r>
              <a:rPr lang="hr-HR" dirty="0" smtClean="0"/>
              <a:t>)</a:t>
            </a:r>
            <a:br>
              <a:rPr lang="hr-HR" dirty="0" smtClean="0"/>
            </a:br>
            <a:r>
              <a:rPr lang="hr-HR" dirty="0" smtClean="0"/>
              <a:t>-mogu obavljati različite poslove </a:t>
            </a:r>
            <a:br>
              <a:rPr lang="hr-HR" dirty="0" smtClean="0"/>
            </a:br>
            <a:r>
              <a:rPr lang="hr-HR" dirty="0" smtClean="0"/>
              <a:t>-za jednog korisnika</a:t>
            </a:r>
          </a:p>
          <a:p>
            <a:pPr>
              <a:buFont typeface="Wingdings" pitchFamily="2" charset="2"/>
              <a:buChar char="Ø"/>
            </a:pPr>
            <a:r>
              <a:rPr lang="hr-HR" dirty="0" smtClean="0"/>
              <a:t>Radne stanice (Workstation)</a:t>
            </a:r>
            <a:br>
              <a:rPr lang="hr-HR" dirty="0" smtClean="0"/>
            </a:br>
            <a:r>
              <a:rPr lang="hr-HR" dirty="0" smtClean="0"/>
              <a:t>-namijenjena opsežnijoj obradi podataka najčešće grafičkih podataka</a:t>
            </a:r>
            <a:br>
              <a:rPr lang="hr-HR" dirty="0" smtClean="0"/>
            </a:br>
            <a:r>
              <a:rPr lang="hr-HR" dirty="0" smtClean="0"/>
              <a:t>-za jednog korisnika</a:t>
            </a:r>
          </a:p>
          <a:p>
            <a:pPr>
              <a:buFont typeface="Wingdings" pitchFamily="2" charset="2"/>
              <a:buChar char="Ø"/>
            </a:pPr>
            <a:r>
              <a:rPr lang="hr-HR" dirty="0" smtClean="0"/>
              <a:t>Mini računala (</a:t>
            </a:r>
            <a:r>
              <a:rPr lang="hr-HR" dirty="0" err="1" smtClean="0"/>
              <a:t>Minicomputer</a:t>
            </a:r>
            <a:r>
              <a:rPr lang="hr-HR" dirty="0" smtClean="0"/>
              <a:t>, </a:t>
            </a:r>
            <a:r>
              <a:rPr lang="hr-HR" dirty="0" err="1" smtClean="0"/>
              <a:t>Mid</a:t>
            </a:r>
            <a:r>
              <a:rPr lang="hr-HR" dirty="0" smtClean="0"/>
              <a:t> </a:t>
            </a:r>
            <a:r>
              <a:rPr lang="hr-HR" dirty="0" err="1" smtClean="0"/>
              <a:t>Range</a:t>
            </a:r>
            <a:r>
              <a:rPr lang="hr-HR" dirty="0" smtClean="0"/>
              <a:t> server)</a:t>
            </a:r>
            <a:br>
              <a:rPr lang="hr-HR" dirty="0" smtClean="0"/>
            </a:br>
            <a:r>
              <a:rPr lang="hr-HR" dirty="0" smtClean="0"/>
              <a:t>-snaga obrade veća od radne stanice a manja od velikih računala</a:t>
            </a:r>
          </a:p>
        </p:txBody>
      </p:sp>
      <p:sp>
        <p:nvSpPr>
          <p:cNvPr id="3" name="Naslov 2"/>
          <p:cNvSpPr>
            <a:spLocks noGrp="1"/>
          </p:cNvSpPr>
          <p:nvPr>
            <p:ph type="title"/>
          </p:nvPr>
        </p:nvSpPr>
        <p:spPr/>
        <p:txBody>
          <a:bodyPr/>
          <a:lstStyle/>
          <a:p>
            <a:r>
              <a:rPr lang="hr-HR" dirty="0" smtClean="0"/>
              <a:t>Prema snazi se </a:t>
            </a:r>
            <a:r>
              <a:rPr lang="hr-HR" dirty="0" err="1" smtClean="0"/>
              <a:t>djele</a:t>
            </a:r>
            <a:r>
              <a:rPr lang="hr-HR" dirty="0" smtClean="0"/>
              <a:t> na:</a:t>
            </a:r>
            <a:endParaRPr lang="hr-H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adržaja 1"/>
          <p:cNvSpPr>
            <a:spLocks noGrp="1"/>
          </p:cNvSpPr>
          <p:nvPr>
            <p:ph idx="1"/>
          </p:nvPr>
        </p:nvSpPr>
        <p:spPr>
          <a:xfrm>
            <a:off x="457200" y="404664"/>
            <a:ext cx="8229600" cy="5602627"/>
          </a:xfrm>
        </p:spPr>
        <p:txBody>
          <a:bodyPr/>
          <a:lstStyle/>
          <a:p>
            <a:r>
              <a:rPr lang="hr-HR" dirty="0" smtClean="0"/>
              <a:t>Velika računala(</a:t>
            </a:r>
            <a:r>
              <a:rPr lang="hr-HR" dirty="0" err="1" smtClean="0"/>
              <a:t>Mainframe</a:t>
            </a:r>
            <a:r>
              <a:rPr lang="hr-HR" dirty="0" smtClean="0"/>
              <a:t>, </a:t>
            </a:r>
            <a:r>
              <a:rPr lang="hr-HR" dirty="0" err="1" smtClean="0"/>
              <a:t>Large</a:t>
            </a:r>
            <a:r>
              <a:rPr lang="hr-HR" dirty="0" smtClean="0"/>
              <a:t> server)</a:t>
            </a:r>
            <a:br>
              <a:rPr lang="hr-HR" dirty="0" smtClean="0"/>
            </a:br>
            <a:r>
              <a:rPr lang="hr-HR" dirty="0" smtClean="0"/>
              <a:t>-po snazi slična superračunalima</a:t>
            </a:r>
            <a:br>
              <a:rPr lang="hr-HR" dirty="0" smtClean="0"/>
            </a:br>
            <a:r>
              <a:rPr lang="hr-HR" dirty="0" smtClean="0"/>
              <a:t>-mogu posluživati istovremeno nekoliko stotina, pa i tisuća korisnika</a:t>
            </a:r>
          </a:p>
          <a:p>
            <a:r>
              <a:rPr lang="hr-HR" dirty="0" err="1" smtClean="0"/>
              <a:t>Superačunala</a:t>
            </a:r>
            <a:r>
              <a:rPr lang="hr-HR" dirty="0" smtClean="0"/>
              <a:t>(</a:t>
            </a:r>
            <a:r>
              <a:rPr lang="hr-HR" dirty="0" err="1" smtClean="0"/>
              <a:t>Supercomputer</a:t>
            </a:r>
            <a:r>
              <a:rPr lang="hr-HR" dirty="0" smtClean="0"/>
              <a:t>)</a:t>
            </a:r>
            <a:br>
              <a:rPr lang="hr-HR" dirty="0" smtClean="0"/>
            </a:br>
            <a:r>
              <a:rPr lang="hr-HR" dirty="0" smtClean="0"/>
              <a:t>-najsnažnija računala koja postoje </a:t>
            </a:r>
            <a:br>
              <a:rPr lang="hr-HR" dirty="0" smtClean="0"/>
            </a:br>
            <a:r>
              <a:rPr lang="hr-HR" dirty="0" smtClean="0"/>
              <a:t>-obično se upotrebljavaju za složene znanstvene i inženjerske proračune</a:t>
            </a:r>
            <a:br>
              <a:rPr lang="hr-HR" dirty="0" smtClean="0"/>
            </a:br>
            <a:r>
              <a:rPr lang="hr-HR" dirty="0" smtClean="0"/>
              <a:t>-zbog visoke cijene često dostupna samo vladama pojedinih zemalja.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omilanje">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Gomilanj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Gomilanj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117</TotalTime>
  <Words>350</Words>
  <Application>Microsoft Office PowerPoint</Application>
  <PresentationFormat>Prikaz na zaslonu (4:3)</PresentationFormat>
  <Paragraphs>38</Paragraphs>
  <Slides>12</Slides>
  <Notes>0</Notes>
  <HiddenSlides>0</HiddenSlides>
  <MMClips>0</MMClips>
  <ScaleCrop>false</ScaleCrop>
  <HeadingPairs>
    <vt:vector size="6" baseType="variant">
      <vt:variant>
        <vt:lpstr>Korišteni fontovi</vt:lpstr>
      </vt:variant>
      <vt:variant>
        <vt:i4>5</vt:i4>
      </vt:variant>
      <vt:variant>
        <vt:lpstr>Tema</vt:lpstr>
      </vt:variant>
      <vt:variant>
        <vt:i4>1</vt:i4>
      </vt:variant>
      <vt:variant>
        <vt:lpstr>Naslovi slajdova</vt:lpstr>
      </vt:variant>
      <vt:variant>
        <vt:i4>12</vt:i4>
      </vt:variant>
    </vt:vector>
  </HeadingPairs>
  <TitlesOfParts>
    <vt:vector size="18" baseType="lpstr">
      <vt:lpstr>Lucida Sans Unicode</vt:lpstr>
      <vt:lpstr>Verdana</vt:lpstr>
      <vt:lpstr>Wingdings</vt:lpstr>
      <vt:lpstr>Wingdings 2</vt:lpstr>
      <vt:lpstr>Wingdings 3</vt:lpstr>
      <vt:lpstr>Gomilanje</vt:lpstr>
      <vt:lpstr>Mikroračunalo</vt:lpstr>
      <vt:lpstr>PowerPointova prezentacija</vt:lpstr>
      <vt:lpstr>PowerPointova prezentacija</vt:lpstr>
      <vt:lpstr>Vrste računala danas</vt:lpstr>
      <vt:lpstr>Procesna računala</vt:lpstr>
      <vt:lpstr>Ugradbena računala</vt:lpstr>
      <vt:lpstr>Računala opće namjene</vt:lpstr>
      <vt:lpstr>Prema snazi se djele na:</vt:lpstr>
      <vt:lpstr>PowerPointova prezentacija</vt:lpstr>
      <vt:lpstr>Podjela računala s obzirom na prenosivost</vt:lpstr>
      <vt:lpstr>Podjela prema proizvođačkom standardu </vt:lpstr>
      <vt:lpstr>PowerPointova prezentacija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Intel</dc:creator>
  <cp:lastModifiedBy>ts</cp:lastModifiedBy>
  <cp:revision>20</cp:revision>
  <dcterms:created xsi:type="dcterms:W3CDTF">2010-09-13T09:13:57Z</dcterms:created>
  <dcterms:modified xsi:type="dcterms:W3CDTF">2017-09-13T07:01:39Z</dcterms:modified>
</cp:coreProperties>
</file>