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6" r:id="rId5"/>
    <p:sldId id="258" r:id="rId6"/>
    <p:sldId id="259" r:id="rId7"/>
    <p:sldId id="262" r:id="rId8"/>
    <p:sldId id="261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8EA55-8912-4275-B7DB-FEB1C6A51B5A}" type="datetimeFigureOut">
              <a:rPr lang="hr-HR" smtClean="0"/>
              <a:pPr/>
              <a:t>8.10.2020.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3409-D921-4FC6-8A11-8C1CC3F9120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8EA55-8912-4275-B7DB-FEB1C6A51B5A}" type="datetimeFigureOut">
              <a:rPr lang="hr-HR" smtClean="0"/>
              <a:pPr/>
              <a:t>8.10.2020.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3409-D921-4FC6-8A11-8C1CC3F9120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8EA55-8912-4275-B7DB-FEB1C6A51B5A}" type="datetimeFigureOut">
              <a:rPr lang="hr-HR" smtClean="0"/>
              <a:pPr/>
              <a:t>8.10.2020.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3409-D921-4FC6-8A11-8C1CC3F9120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8EA55-8912-4275-B7DB-FEB1C6A51B5A}" type="datetimeFigureOut">
              <a:rPr lang="hr-HR" smtClean="0"/>
              <a:pPr/>
              <a:t>8.10.2020.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3409-D921-4FC6-8A11-8C1CC3F9120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8EA55-8912-4275-B7DB-FEB1C6A51B5A}" type="datetimeFigureOut">
              <a:rPr lang="hr-HR" smtClean="0"/>
              <a:pPr/>
              <a:t>8.10.2020.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3409-D921-4FC6-8A11-8C1CC3F9120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8EA55-8912-4275-B7DB-FEB1C6A51B5A}" type="datetimeFigureOut">
              <a:rPr lang="hr-HR" smtClean="0"/>
              <a:pPr/>
              <a:t>8.10.2020.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3409-D921-4FC6-8A11-8C1CC3F9120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8EA55-8912-4275-B7DB-FEB1C6A51B5A}" type="datetimeFigureOut">
              <a:rPr lang="hr-HR" smtClean="0"/>
              <a:pPr/>
              <a:t>8.10.2020.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3409-D921-4FC6-8A11-8C1CC3F9120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8EA55-8912-4275-B7DB-FEB1C6A51B5A}" type="datetimeFigureOut">
              <a:rPr lang="hr-HR" smtClean="0"/>
              <a:pPr/>
              <a:t>8.10.2020.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3409-D921-4FC6-8A11-8C1CC3F9120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8EA55-8912-4275-B7DB-FEB1C6A51B5A}" type="datetimeFigureOut">
              <a:rPr lang="hr-HR" smtClean="0"/>
              <a:pPr/>
              <a:t>8.10.2020.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3409-D921-4FC6-8A11-8C1CC3F9120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8EA55-8912-4275-B7DB-FEB1C6A51B5A}" type="datetimeFigureOut">
              <a:rPr lang="hr-HR" smtClean="0"/>
              <a:pPr/>
              <a:t>8.10.2020.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3409-D921-4FC6-8A11-8C1CC3F9120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8EA55-8912-4275-B7DB-FEB1C6A51B5A}" type="datetimeFigureOut">
              <a:rPr lang="hr-HR" smtClean="0"/>
              <a:pPr/>
              <a:t>8.10.2020.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F3409-D921-4FC6-8A11-8C1CC3F91206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8EA55-8912-4275-B7DB-FEB1C6A51B5A}" type="datetimeFigureOut">
              <a:rPr lang="hr-HR" smtClean="0"/>
              <a:pPr/>
              <a:t>8.10.2020.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6F3409-D921-4FC6-8A11-8C1CC3F91206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hr.wikipedia.org/wiki/CARNet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hr.wikipedia.org/wiki/Globalnet" TargetMode="External"/><Relationship Id="rId3" Type="http://schemas.openxmlformats.org/officeDocument/2006/relationships/hyperlink" Target="http://hr.wikipedia.org/wiki/CARNet" TargetMode="External"/><Relationship Id="rId7" Type="http://schemas.openxmlformats.org/officeDocument/2006/relationships/hyperlink" Target="http://hr.wikipedia.org/wiki/VIPnet" TargetMode="External"/><Relationship Id="rId2" Type="http://schemas.openxmlformats.org/officeDocument/2006/relationships/hyperlink" Target="http://hr.wikipedia.org/w/index.php?title=B.Net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hr.wikipedia.org/wiki/Vodatel" TargetMode="External"/><Relationship Id="rId5" Type="http://schemas.openxmlformats.org/officeDocument/2006/relationships/hyperlink" Target="http://hr.wikipedia.org/wiki/Iskon" TargetMode="External"/><Relationship Id="rId4" Type="http://schemas.openxmlformats.org/officeDocument/2006/relationships/hyperlink" Target="http://hr.wikipedia.org/wiki/T-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hr.wikipedia.org/wiki/Datoteka:Internet_map_1024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b="1" dirty="0"/>
              <a:t>Internet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ISP (</a:t>
            </a:r>
            <a:r>
              <a:rPr lang="hr-HR" i="1" dirty="0" smtClean="0"/>
              <a:t>Internet service </a:t>
            </a:r>
            <a:r>
              <a:rPr lang="hr-HR" i="1" dirty="0" err="1" smtClean="0"/>
              <a:t>provider</a:t>
            </a:r>
            <a:r>
              <a:rPr lang="hr-HR" dirty="0" smtClean="0"/>
              <a:t>) tvrtke korisnicima pružaju usluge za spajanje na internet, a ponekad također daju i uslugu korištenja elektroničke pošte i/ili određenu količinu prostora na njihovom poslužitelju da korisnik napravi svoju internetsku stranicu. Kako bi se spojio na internet, korisnik treba potpisati ugovor s ISP-om. Poput drugih država, Hrvatska ima komercijalne i akademske. Svi hrvatski ISP-ovi, osim </a:t>
            </a:r>
            <a:r>
              <a:rPr lang="hr-HR" dirty="0" err="1" smtClean="0">
                <a:hlinkClick r:id="rId2" tooltip="CARNet"/>
              </a:rPr>
              <a:t>CARNeta</a:t>
            </a:r>
            <a:r>
              <a:rPr lang="hr-HR" dirty="0" smtClean="0"/>
              <a:t>, su komercijalni. </a:t>
            </a:r>
            <a:r>
              <a:rPr lang="hr-HR" dirty="0" err="1" smtClean="0"/>
              <a:t>CARnet</a:t>
            </a:r>
            <a:r>
              <a:rPr lang="hr-HR" dirty="0" smtClean="0"/>
              <a:t> omogućuje besplatno spajanje na internet u akademske, edukacijske i istraživačke svrhe učenicima, studentima i akademskim krugovima.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hr-HR" dirty="0" smtClean="0"/>
              <a:t>Neki od hrvatskih ISP-ova su </a:t>
            </a:r>
            <a:r>
              <a:rPr lang="hr-HR" dirty="0" err="1" smtClean="0">
                <a:hlinkClick r:id="rId2" tooltip="B.Net (stranica ne postoji)"/>
              </a:rPr>
              <a:t>B.Net</a:t>
            </a:r>
            <a:r>
              <a:rPr lang="hr-HR" dirty="0" smtClean="0"/>
              <a:t>, </a:t>
            </a:r>
            <a:r>
              <a:rPr lang="hr-HR" dirty="0" err="1" smtClean="0">
                <a:hlinkClick r:id="rId3" tooltip="CARNet"/>
              </a:rPr>
              <a:t>CARNet</a:t>
            </a:r>
            <a:r>
              <a:rPr lang="hr-HR" dirty="0" smtClean="0"/>
              <a:t>, </a:t>
            </a:r>
            <a:r>
              <a:rPr lang="hr-HR" dirty="0" smtClean="0">
                <a:hlinkClick r:id="rId4" tooltip="T-Com"/>
              </a:rPr>
              <a:t>T-</a:t>
            </a:r>
            <a:r>
              <a:rPr lang="hr-HR" dirty="0" err="1" smtClean="0">
                <a:hlinkClick r:id="rId4" tooltip="T-Com"/>
              </a:rPr>
              <a:t>Com</a:t>
            </a:r>
            <a:r>
              <a:rPr lang="hr-HR" dirty="0" smtClean="0"/>
              <a:t>, </a:t>
            </a:r>
            <a:r>
              <a:rPr lang="hr-HR" dirty="0" smtClean="0">
                <a:hlinkClick r:id="rId5" tooltip="Iskon"/>
              </a:rPr>
              <a:t>Iskon</a:t>
            </a:r>
            <a:r>
              <a:rPr lang="hr-HR" dirty="0" smtClean="0"/>
              <a:t>, </a:t>
            </a:r>
            <a:r>
              <a:rPr lang="hr-HR" dirty="0" err="1" smtClean="0">
                <a:hlinkClick r:id="rId6" tooltip="Vodatel"/>
              </a:rPr>
              <a:t>Vodatel</a:t>
            </a:r>
            <a:r>
              <a:rPr lang="hr-HR" dirty="0" smtClean="0"/>
              <a:t>, </a:t>
            </a:r>
            <a:r>
              <a:rPr lang="hr-HR" dirty="0" smtClean="0">
                <a:hlinkClick r:id="rId7" tooltip="VIPnet"/>
              </a:rPr>
              <a:t>VIPnet</a:t>
            </a:r>
            <a:r>
              <a:rPr lang="hr-HR" dirty="0" smtClean="0"/>
              <a:t> i </a:t>
            </a:r>
            <a:r>
              <a:rPr lang="hr-HR" dirty="0" err="1" smtClean="0">
                <a:hlinkClick r:id="rId8" tooltip="Globalnet"/>
              </a:rPr>
              <a:t>Globalnet</a:t>
            </a:r>
            <a:r>
              <a:rPr lang="hr-HR" dirty="0" smtClean="0"/>
              <a:t> 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Vizualizacija putova na internetu</a:t>
            </a:r>
            <a:endParaRPr lang="hr-HR" dirty="0"/>
          </a:p>
        </p:txBody>
      </p:sp>
      <p:pic>
        <p:nvPicPr>
          <p:cNvPr id="4" name="Rezervirano mjesto sadržaja 3" descr="http://upload.wikimedia.org/wikipedia/commons/thumb/d/d2/Internet_map_1024.jpg/400px-Internet_map_1024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09018" y="1600200"/>
            <a:ext cx="452596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r>
              <a:rPr lang="hr-HR" dirty="0"/>
              <a:t>Internet je javno dostupna globalna paketna podatkovna mreža koja zajedno povezuje računala i računalne mreže korištenjem istoimenog protokola (internet protokol = IP).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 smtClean="0"/>
              <a:t>ili</a:t>
            </a:r>
          </a:p>
          <a:p>
            <a:pPr>
              <a:buNone/>
            </a:pPr>
            <a:r>
              <a:rPr lang="hr-HR" dirty="0" smtClean="0"/>
              <a:t>riječ </a:t>
            </a:r>
            <a:r>
              <a:rPr lang="hr-HR" i="1" dirty="0" smtClean="0"/>
              <a:t>Internet</a:t>
            </a:r>
            <a:r>
              <a:rPr lang="hr-HR" dirty="0" smtClean="0"/>
              <a:t> označavala bi ime globalne javno dostupne mreže koja se sastoji od mnoštva međusobno povezanih mreža.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To je "mreža svih mreža" koja se sastoji od milijuna kućnih, akademskih, poslovnih i vladinih mreža koje međusobno razmjenjuju informacije i usluge kao što su elektronička pošta, </a:t>
            </a:r>
            <a:r>
              <a:rPr lang="hr-HR" i="1" dirty="0"/>
              <a:t>chat</a:t>
            </a:r>
            <a:r>
              <a:rPr lang="hr-HR" dirty="0"/>
              <a:t> </a:t>
            </a:r>
            <a:r>
              <a:rPr lang="hr-HR" dirty="0" smtClean="0"/>
              <a:t> i </a:t>
            </a:r>
            <a:r>
              <a:rPr lang="hr-HR" dirty="0"/>
              <a:t>prijenos datoteka te povezane stranice i dokumente </a:t>
            </a:r>
            <a:r>
              <a:rPr lang="hr-HR" i="1" dirty="0"/>
              <a:t>World Wide Weba</a:t>
            </a:r>
            <a:r>
              <a:rPr lang="hr-HR" dirty="0"/>
              <a:t>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hr-HR" dirty="0"/>
              <a:t>Internet je osnovan 1969. godine u SAD-u od strane američkog Ministarstva obrane. Zvao se ARPANET (prva četiri slova su kratica za </a:t>
            </a:r>
            <a:r>
              <a:rPr lang="hr-HR" dirty="0" err="1"/>
              <a:t>Advanced</a:t>
            </a:r>
            <a:r>
              <a:rPr lang="hr-HR" dirty="0"/>
              <a:t> </a:t>
            </a:r>
            <a:r>
              <a:rPr lang="hr-HR" dirty="0" err="1"/>
              <a:t>Research</a:t>
            </a:r>
            <a:r>
              <a:rPr lang="hr-HR" dirty="0"/>
              <a:t> Project </a:t>
            </a:r>
            <a:r>
              <a:rPr lang="hr-HR" dirty="0" err="1"/>
              <a:t>Agency</a:t>
            </a:r>
            <a:r>
              <a:rPr lang="hr-HR" dirty="0"/>
              <a:t> - Agencija za napredne istraživačke projekte, dok </a:t>
            </a:r>
            <a:r>
              <a:rPr lang="hr-HR" i="1" dirty="0"/>
              <a:t>net</a:t>
            </a:r>
            <a:r>
              <a:rPr lang="hr-HR" dirty="0"/>
              <a:t> označava računalnu </a:t>
            </a:r>
            <a:r>
              <a:rPr lang="hr-HR" dirty="0" smtClean="0"/>
              <a:t>mrežu). </a:t>
            </a:r>
          </a:p>
          <a:p>
            <a:r>
              <a:rPr lang="hr-HR" dirty="0" smtClean="0"/>
              <a:t>Cilj </a:t>
            </a:r>
            <a:r>
              <a:rPr lang="hr-HR" dirty="0"/>
              <a:t>te mreže je bio da se poveže određeni broj računala u SAD-u</a:t>
            </a:r>
            <a:r>
              <a:rPr lang="hr-HR" dirty="0" smtClean="0"/>
              <a:t>.</a:t>
            </a:r>
            <a:r>
              <a:rPr lang="hr-HR" baseline="30000" dirty="0" smtClean="0"/>
              <a:t>[</a:t>
            </a:r>
            <a:r>
              <a:rPr lang="hr-HR" dirty="0" smtClean="0"/>
              <a:t>Radilo </a:t>
            </a:r>
            <a:r>
              <a:rPr lang="hr-HR" dirty="0"/>
              <a:t>se o skupoj ideji, no Ministarstvu obrane SAD-a novac nije </a:t>
            </a:r>
            <a:r>
              <a:rPr lang="hr-HR" dirty="0" smtClean="0"/>
              <a:t>nedostajao.</a:t>
            </a:r>
          </a:p>
          <a:p>
            <a:pPr>
              <a:buNone/>
            </a:pPr>
            <a:endParaRPr lang="hr-HR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r>
              <a:rPr lang="hr-HR" dirty="0" smtClean="0"/>
              <a:t> </a:t>
            </a:r>
            <a:r>
              <a:rPr lang="hr-HR" dirty="0" err="1" smtClean="0"/>
              <a:t>Arpanet</a:t>
            </a:r>
            <a:r>
              <a:rPr lang="hr-HR" dirty="0" smtClean="0"/>
              <a:t> je imao faktor koji je kasnije bio ključan za nastanak i popularizaciju interneta; tijekom šezdesetih godina vladao je Hladni rat, zbog čega je Ministarstvo obrane SAD-a strahovalo da bi se mogao dogoditi nuklearni napad. Inženjeri su morali projektirati </a:t>
            </a:r>
            <a:r>
              <a:rPr lang="hr-HR" dirty="0" err="1" smtClean="0"/>
              <a:t>Arpanet</a:t>
            </a:r>
            <a:r>
              <a:rPr lang="hr-HR" dirty="0" smtClean="0"/>
              <a:t> tako da on radi čak i ako se baci bomba na dio uspostavljene mreže te se uništi, dakle, čak i ako dio komunikacijskog dijela bude uništen, ostatak mreže treba nastaviti funkcionirati bez problema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Servis World Wide Web izmišljen je u CERN-u </a:t>
            </a:r>
            <a:r>
              <a:rPr lang="hr-HR" dirty="0" err="1" smtClean="0"/>
              <a:t>u</a:t>
            </a:r>
            <a:r>
              <a:rPr lang="hr-HR" dirty="0" smtClean="0"/>
              <a:t> Švicarskoj 1989. godine, a izmislio ga je Britanac Tim </a:t>
            </a:r>
            <a:r>
              <a:rPr lang="hr-HR" dirty="0" err="1" smtClean="0"/>
              <a:t>Barners</a:t>
            </a:r>
            <a:r>
              <a:rPr lang="hr-HR" dirty="0" smtClean="0"/>
              <a:t>-Lee.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b="1" dirty="0" smtClean="0"/>
              <a:t>Načini povezivanja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hr-HR" dirty="0" smtClean="0"/>
          </a:p>
          <a:p>
            <a:r>
              <a:rPr lang="hr-HR" dirty="0" smtClean="0"/>
              <a:t>Za povezivanje se koriste telefonske mreže, ISDN, ADSL, optički i ini kabeli, satelitske veze i drugi načini.</a:t>
            </a:r>
          </a:p>
          <a:p>
            <a:r>
              <a:rPr lang="hr-HR" dirty="0" smtClean="0"/>
              <a:t>Svako računalo spojeno na internet ima svoju IP adresu, ali se kod korištenja usluga, </a:t>
            </a:r>
            <a:r>
              <a:rPr lang="hr-HR" dirty="0" err="1" smtClean="0"/>
              <a:t>npr</a:t>
            </a:r>
            <a:r>
              <a:rPr lang="hr-HR" dirty="0" smtClean="0"/>
              <a:t>. u internetskom pregledniku, uglavnom koriste imena koja se u adrese prevode pomoću sustava poslužitelja za DNS. Popularni su internetski preglednici Internet Explorer, </a:t>
            </a:r>
            <a:r>
              <a:rPr lang="hr-HR" dirty="0" err="1" smtClean="0"/>
              <a:t>Mozilla</a:t>
            </a:r>
            <a:r>
              <a:rPr lang="hr-HR" dirty="0" smtClean="0"/>
              <a:t> Firefox, Google </a:t>
            </a:r>
            <a:r>
              <a:rPr lang="hr-HR" dirty="0" err="1" smtClean="0"/>
              <a:t>Chrome</a:t>
            </a:r>
            <a:r>
              <a:rPr lang="hr-HR" dirty="0" smtClean="0"/>
              <a:t>, Opera i Safari.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452</Words>
  <Application>Microsoft Office PowerPoint</Application>
  <PresentationFormat>Prikaz na zaslonu (4:3)</PresentationFormat>
  <Paragraphs>16</Paragraphs>
  <Slides>11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tema</vt:lpstr>
      <vt:lpstr>Internet </vt:lpstr>
      <vt:lpstr>Vizualizacija putova na internetu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Načini povezivanja 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</dc:title>
  <dc:creator>Intel</dc:creator>
  <cp:lastModifiedBy>profesor</cp:lastModifiedBy>
  <cp:revision>7</cp:revision>
  <dcterms:created xsi:type="dcterms:W3CDTF">2012-09-10T07:24:05Z</dcterms:created>
  <dcterms:modified xsi:type="dcterms:W3CDTF">2020-10-08T05:54:43Z</dcterms:modified>
</cp:coreProperties>
</file>